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8" r:id="rId4"/>
    <p:sldId id="270" r:id="rId5"/>
    <p:sldId id="272" r:id="rId6"/>
    <p:sldId id="257" r:id="rId7"/>
    <p:sldId id="258" r:id="rId8"/>
    <p:sldId id="259" r:id="rId9"/>
    <p:sldId id="260" r:id="rId10"/>
    <p:sldId id="261" r:id="rId11"/>
    <p:sldId id="262" r:id="rId12"/>
    <p:sldId id="264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75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31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62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6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680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55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35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8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34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60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22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F844-44AF-4A25-A660-76CFD3FA5AB1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C482B-6E22-4AE8-8A0E-CA29141CC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07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Лекция № 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b="1" dirty="0" smtClean="0"/>
          </a:p>
          <a:p>
            <a:pPr marL="0" indent="0" algn="ctr">
              <a:buNone/>
            </a:pPr>
            <a:endParaRPr lang="ru-RU" sz="4800" b="1" dirty="0"/>
          </a:p>
          <a:p>
            <a:pPr marL="0" indent="0" algn="ctr">
              <a:buNone/>
            </a:pPr>
            <a:r>
              <a:rPr lang="ru-RU" sz="4800" b="1" dirty="0" smtClean="0"/>
              <a:t>КЛАССИФИКАЦИЯ ПРОЕКТОВ</a:t>
            </a:r>
          </a:p>
          <a:p>
            <a:pPr marL="0" indent="0" algn="ctr">
              <a:buNone/>
            </a:pPr>
            <a:endParaRPr lang="ru-RU" sz="4800" b="1" dirty="0"/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Проект следует правильно классифицировать, чтобы правильно подобрать инструментарий управления проектом</a:t>
            </a:r>
          </a:p>
          <a:p>
            <a:pPr marL="0" indent="0" algn="ctr">
              <a:buNone/>
            </a:pP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06173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инвестиционный проект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/>
              <a:t>     И</a:t>
            </a:r>
            <a:r>
              <a:rPr lang="ru-RU" dirty="0" smtClean="0"/>
              <a:t>нвестиционный </a:t>
            </a:r>
            <a:r>
              <a:rPr lang="ru-RU" dirty="0"/>
              <a:t>проект – </a:t>
            </a:r>
            <a:r>
              <a:rPr lang="ru-RU" dirty="0" smtClean="0"/>
              <a:t>это инвестиции в материальные активы.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     И</a:t>
            </a:r>
            <a:r>
              <a:rPr lang="ru-RU" dirty="0" smtClean="0"/>
              <a:t>нвестиционный </a:t>
            </a:r>
            <a:r>
              <a:rPr lang="ru-RU" dirty="0"/>
              <a:t>проект – это, прежде всего, комплексный план мероприятий, включающий проектирование, строительство, приобретение технологий и оборудования, подготовку кадров и т.п., направленных на создание нового или модернизацию действующего производства товаров (работ, услуг) с целью получения экономической выгоды. </a:t>
            </a:r>
          </a:p>
        </p:txBody>
      </p:sp>
    </p:spTree>
    <p:extLst>
      <p:ext uri="{BB962C8B-B14F-4D97-AF65-F5344CB8AC3E}">
        <p14:creationId xmlns:p14="http://schemas.microsoft.com/office/powerpoint/2010/main" val="404018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инвестиционных проектов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737" y="1825625"/>
            <a:ext cx="11163631" cy="4351338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их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взаимного влияния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независимые,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решение о принятии одного проекта не влияет на решение о принятии другого. Для того, чтобы инвестиционный проект А был независим от проекта В должны выполняться два условия: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возможности (технические, технологические) осуществить проект А вне зависимости от того, будет или не будет принят проект В;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потоки, ожидаемые от проекта А, не должно влиять принятие или отказ от проекта В.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б) зависимые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решение по одному проекту влияет на решение по другому проекту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альтернативные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(взаимоисключающие)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или более анализируемых проектов не могут быть реализованы одновременно, и принятие одного из них автоматически означает, что оставшиеся  проекты не могут быть реализованы.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взаимодополняющие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реализация нескольких проектов может происходить лишь совместно. При этом взаимодополняющие проекты можно подразделить на: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комплементарные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принятие одного инвестиционного проекта приводит к росту доходов по другим проектам;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2)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принятие нового проекта приводит к некоторому снижению доходов по одному или нескольким действующим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972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2.</a:t>
            </a:r>
            <a:r>
              <a:rPr lang="ru-RU" b="1" dirty="0" smtClean="0"/>
              <a:t> </a:t>
            </a:r>
            <a:r>
              <a:rPr lang="ru-RU" b="1" i="1" dirty="0" smtClean="0"/>
              <a:t>По длительности:</a:t>
            </a:r>
            <a:r>
              <a:rPr lang="ru-RU" b="1" dirty="0" smtClean="0"/>
              <a:t> </a:t>
            </a:r>
          </a:p>
          <a:p>
            <a:pPr algn="just">
              <a:defRPr/>
            </a:pPr>
            <a:r>
              <a:rPr lang="ru-RU" dirty="0" smtClean="0"/>
              <a:t>краткосрочные (1-2 года)</a:t>
            </a:r>
            <a:r>
              <a:rPr lang="en-US" dirty="0" smtClean="0"/>
              <a:t>;</a:t>
            </a:r>
            <a:endParaRPr lang="ru-RU" dirty="0" smtClean="0"/>
          </a:p>
          <a:p>
            <a:pPr algn="just">
              <a:defRPr/>
            </a:pPr>
            <a:r>
              <a:rPr lang="ru-RU" dirty="0" smtClean="0"/>
              <a:t>среднесрочные (3-5 лет)</a:t>
            </a:r>
            <a:r>
              <a:rPr lang="en-US" dirty="0" smtClean="0"/>
              <a:t>;</a:t>
            </a:r>
            <a:endParaRPr lang="ru-RU" dirty="0" smtClean="0"/>
          </a:p>
          <a:p>
            <a:pPr algn="just">
              <a:defRPr/>
            </a:pPr>
            <a:r>
              <a:rPr lang="ru-RU" dirty="0" smtClean="0"/>
              <a:t>долгосрочные (более 5 лет)</a:t>
            </a:r>
            <a:r>
              <a:rPr lang="en-US" dirty="0"/>
              <a:t>.</a:t>
            </a:r>
            <a:endParaRPr lang="ru-RU" dirty="0" smtClean="0"/>
          </a:p>
          <a:p>
            <a:pPr algn="just"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214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Классификация проектов</a:t>
            </a:r>
          </a:p>
        </p:txBody>
      </p:sp>
      <p:sp>
        <p:nvSpPr>
          <p:cNvPr id="40962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3.</a:t>
            </a:r>
            <a:r>
              <a:rPr lang="ru-RU" b="1" dirty="0" smtClean="0"/>
              <a:t> </a:t>
            </a:r>
            <a:r>
              <a:rPr lang="ru-RU" b="1" i="1" dirty="0" smtClean="0"/>
              <a:t>По масштабу</a:t>
            </a:r>
            <a:r>
              <a:rPr lang="ru-RU" b="1" dirty="0" smtClean="0"/>
              <a:t> </a:t>
            </a:r>
            <a:r>
              <a:rPr lang="ru-RU" dirty="0" smtClean="0"/>
              <a:t>(по размерам проекта, количеству участников и степени влияния на окружающий мир):</a:t>
            </a:r>
            <a:r>
              <a:rPr lang="ru-RU" b="1" dirty="0" smtClean="0"/>
              <a:t> </a:t>
            </a:r>
          </a:p>
          <a:p>
            <a:pPr lvl="1" algn="just"/>
            <a:r>
              <a:rPr lang="ru-RU" sz="3200" dirty="0"/>
              <a:t>малые; </a:t>
            </a:r>
          </a:p>
          <a:p>
            <a:pPr lvl="1" algn="just"/>
            <a:r>
              <a:rPr lang="ru-RU" sz="3200" dirty="0"/>
              <a:t>средние;</a:t>
            </a:r>
          </a:p>
          <a:p>
            <a:pPr lvl="1" algn="just"/>
            <a:r>
              <a:rPr lang="ru-RU" sz="3200" dirty="0"/>
              <a:t>крупные; </a:t>
            </a:r>
          </a:p>
          <a:p>
            <a:pPr lvl="1" algn="just"/>
            <a:r>
              <a:rPr lang="ru-RU" sz="3200" dirty="0"/>
              <a:t>очень крупные (</a:t>
            </a:r>
            <a:r>
              <a:rPr lang="ru-RU" sz="3200" dirty="0" err="1"/>
              <a:t>мегапроекты</a:t>
            </a:r>
            <a:r>
              <a:rPr lang="ru-RU" sz="3200" dirty="0" smtClean="0"/>
              <a:t>).</a:t>
            </a:r>
          </a:p>
          <a:p>
            <a:pPr marL="457200" lvl="1" indent="0" algn="just">
              <a:buNone/>
            </a:pPr>
            <a:r>
              <a:rPr lang="ru-RU" sz="3200" dirty="0" smtClean="0">
                <a:solidFill>
                  <a:srgbClr val="FF0000"/>
                </a:solidFill>
              </a:rPr>
              <a:t>ИЛИ</a:t>
            </a:r>
            <a:endParaRPr lang="ru-RU" sz="3200" dirty="0">
              <a:solidFill>
                <a:srgbClr val="FF0000"/>
              </a:solidFill>
            </a:endParaRPr>
          </a:p>
          <a:p>
            <a:pPr lvl="0"/>
            <a:r>
              <a:rPr lang="ru-RU" dirty="0"/>
              <a:t> </a:t>
            </a:r>
            <a:r>
              <a:rPr lang="ru-RU" b="1" dirty="0"/>
              <a:t>глобальные</a:t>
            </a:r>
            <a:r>
              <a:rPr lang="ru-RU" dirty="0"/>
              <a:t>, реализация которых существенно влияет на экономическую, социальную или экологическую ситуацию на Земле;</a:t>
            </a:r>
            <a:endParaRPr lang="ru-RU" sz="2400" dirty="0"/>
          </a:p>
          <a:p>
            <a:pPr lvl="0"/>
            <a:r>
              <a:rPr lang="ru-RU" b="1" dirty="0"/>
              <a:t>народнохозяйственные</a:t>
            </a:r>
            <a:r>
              <a:rPr lang="ru-RU" dirty="0"/>
              <a:t>, оказывающие влияние на всю страну в целом или ее крупные регионы (Урал, Поволжье), и при их оценке можно ограничиться учетом только этого влияния;</a:t>
            </a:r>
            <a:endParaRPr lang="ru-RU" sz="2400" dirty="0"/>
          </a:p>
          <a:p>
            <a:pPr lvl="0"/>
            <a:r>
              <a:rPr lang="ru-RU" b="1" dirty="0"/>
              <a:t>крупномасштабные,</a:t>
            </a:r>
            <a:r>
              <a:rPr lang="ru-RU" dirty="0"/>
              <a:t> охватывающие отдельные отрасли или крупные территориальные образования (области, города, районы), и при их оценке можно не учитывать влияние этих проектов на ситуацию в других регионах или отраслях;</a:t>
            </a:r>
            <a:endParaRPr lang="ru-RU" sz="2400" dirty="0"/>
          </a:p>
          <a:p>
            <a:pPr lvl="0"/>
            <a:r>
              <a:rPr lang="ru-RU" b="1" dirty="0"/>
              <a:t>локальные,</a:t>
            </a:r>
            <a:r>
              <a:rPr lang="ru-RU" dirty="0"/>
              <a:t> действие которых ограничивается рамками данного предприятия, реализующего ИП. Их реализация не оказывает существенного влияния на экономическую, социальную и экологическую ситуацию в регионе и не изменяет уровень и структуру цен на товарных рынках.</a:t>
            </a:r>
            <a:endParaRPr lang="ru-RU" sz="2400" dirty="0"/>
          </a:p>
          <a:p>
            <a:pPr lvl="1" algn="just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983903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>
              <a:buClr>
                <a:schemeClr val="accent2"/>
              </a:buClr>
              <a:buNone/>
              <a:defRPr/>
            </a:pPr>
            <a:r>
              <a:rPr lang="ru-RU" b="1" i="1" dirty="0" smtClean="0"/>
              <a:t>4.        По </a:t>
            </a:r>
            <a:r>
              <a:rPr lang="ru-RU" b="1" i="1" dirty="0"/>
              <a:t>основным сферам деятельности:</a:t>
            </a:r>
            <a:r>
              <a:rPr lang="ru-RU" dirty="0"/>
              <a:t> </a:t>
            </a:r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организационные проекты</a:t>
            </a:r>
            <a:r>
              <a:rPr lang="ru-RU" dirty="0" smtClean="0"/>
              <a:t> (</a:t>
            </a:r>
            <a:r>
              <a:rPr lang="ru-RU" dirty="0"/>
              <a:t>связаны с реформированием предприятий, созданием новой организации, проведением мероприятий); </a:t>
            </a:r>
            <a:endParaRPr lang="ru-RU" dirty="0" smtClean="0"/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accent5"/>
                </a:solidFill>
              </a:rPr>
              <a:t>экологические</a:t>
            </a:r>
            <a:r>
              <a:rPr lang="ru-RU" b="1" dirty="0">
                <a:solidFill>
                  <a:schemeClr val="accent5"/>
                </a:solidFill>
              </a:rPr>
              <a:t>,</a:t>
            </a:r>
            <a:r>
              <a:rPr lang="ru-RU" dirty="0">
                <a:solidFill>
                  <a:schemeClr val="accent5"/>
                </a:solidFill>
              </a:rPr>
              <a:t> </a:t>
            </a:r>
            <a:r>
              <a:rPr lang="ru-RU" dirty="0"/>
              <a:t>основная направленность которых – улучшение среды обитания людей, а также флоры и фауны.</a:t>
            </a:r>
            <a:endParaRPr lang="ru-RU" dirty="0" smtClean="0"/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экономические проекты</a:t>
            </a:r>
            <a:r>
              <a:rPr lang="ru-RU" dirty="0" smtClean="0"/>
              <a:t> (</a:t>
            </a:r>
            <a:r>
              <a:rPr lang="ru-RU" dirty="0"/>
              <a:t>связаны с реструктуризацией предприятий, приватизацией, аудитом, совершенствованием налоговой системы); </a:t>
            </a:r>
            <a:endParaRPr lang="ru-RU" dirty="0" smtClean="0"/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социальные проекты</a:t>
            </a:r>
            <a:r>
              <a:rPr lang="ru-RU" dirty="0" smtClean="0"/>
              <a:t> (</a:t>
            </a:r>
            <a:r>
              <a:rPr lang="ru-RU" dirty="0"/>
              <a:t>связаны с решением социальных проблем – совершенствование социального обеспечения, пенсионного законодательства, ликвидация последствий природных явлений и социальных потрясений</a:t>
            </a:r>
            <a:r>
              <a:rPr lang="ru-RU" dirty="0" smtClean="0"/>
              <a:t>);</a:t>
            </a:r>
          </a:p>
          <a:p>
            <a:pPr marL="990600" lvl="1" indent="-533400">
              <a:buFont typeface="Arial" pitchFamily="34" charset="0"/>
              <a:buChar char="–"/>
              <a:defRPr/>
            </a:pPr>
            <a:r>
              <a:rPr lang="ru-RU" b="1" dirty="0" smtClean="0">
                <a:solidFill>
                  <a:schemeClr val="hlink"/>
                </a:solidFill>
              </a:rPr>
              <a:t>технические проекты</a:t>
            </a:r>
            <a:r>
              <a:rPr lang="ru-RU" dirty="0" smtClean="0"/>
              <a:t> (</a:t>
            </a:r>
            <a:r>
              <a:rPr lang="ru-RU" dirty="0"/>
              <a:t>связаны с разработкой нового продукта, новых технологий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756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4а. Организационные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Цели</a:t>
            </a:r>
            <a:r>
              <a:rPr lang="ru-RU" dirty="0" smtClean="0"/>
              <a:t> заранее определены. 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Результаты</a:t>
            </a:r>
            <a:r>
              <a:rPr lang="ru-RU" dirty="0" smtClean="0"/>
              <a:t> проекта качественно и количественно определить труднее. 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 и продолжительность</a:t>
            </a:r>
            <a:r>
              <a:rPr lang="ru-RU" dirty="0" smtClean="0"/>
              <a:t> задаются предварительно.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Ресурсы</a:t>
            </a:r>
            <a:r>
              <a:rPr lang="ru-RU" dirty="0" smtClean="0"/>
              <a:t> предоставляются по мере возможности. 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Бюджет</a:t>
            </a:r>
            <a:r>
              <a:rPr lang="ru-RU" dirty="0" smtClean="0"/>
              <a:t> проекта фиксируется и требует корректировок по мере продвижения проекта, расходы контролируются.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902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4б. Экономические проекты</a:t>
            </a:r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Цель</a:t>
            </a:r>
            <a:r>
              <a:rPr lang="ru-RU" smtClean="0"/>
              <a:t> проекта – улучшение экономических показателей функционирования системы. 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Сроки</a:t>
            </a:r>
            <a:r>
              <a:rPr lang="ru-RU" smtClean="0"/>
              <a:t> проекта предварительно намечаются, но требуют корректировки по мере продвижения проекта.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Количество ресурсов</a:t>
            </a:r>
            <a:r>
              <a:rPr lang="ru-RU" smtClean="0"/>
              <a:t> определяется возможностями предприятий.</a:t>
            </a:r>
          </a:p>
          <a:p>
            <a:pPr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Бюджет</a:t>
            </a:r>
            <a:r>
              <a:rPr lang="ru-RU" smtClean="0"/>
              <a:t> определяется приблизительно, но контролируется постоянно и жестко.</a:t>
            </a:r>
          </a:p>
        </p:txBody>
      </p:sp>
    </p:spTree>
    <p:extLst>
      <p:ext uri="{BB962C8B-B14F-4D97-AF65-F5344CB8AC3E}">
        <p14:creationId xmlns:p14="http://schemas.microsoft.com/office/powerpoint/2010/main" val="959219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4в.  Социальные </a:t>
            </a:r>
            <a:r>
              <a:rPr lang="ru-RU" dirty="0"/>
              <a:t>и экологические проекты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Цели</a:t>
            </a:r>
            <a:r>
              <a:rPr lang="ru-RU" dirty="0" smtClean="0"/>
              <a:t> только намечаются и корректируются по мере достижения промежуточных результатов, количественная и качественная оценка их затруднена.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Сроки и продолжительность</a:t>
            </a:r>
            <a:r>
              <a:rPr lang="ru-RU" dirty="0" smtClean="0"/>
              <a:t> зависят от вероятностных факторов или только намечаются и впоследствии подлежат уточнению.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Ресурсы</a:t>
            </a:r>
            <a:r>
              <a:rPr lang="ru-RU" dirty="0" smtClean="0"/>
              <a:t> выделяются по мере необходимости в рамках возможного.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Расходы</a:t>
            </a:r>
            <a:r>
              <a:rPr lang="ru-RU" dirty="0" smtClean="0"/>
              <a:t> на проект зависят от бюджетных ассигнований и спонсорской помощи.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167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4г.     Технические проекты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Цель</a:t>
            </a:r>
            <a:r>
              <a:rPr lang="ru-RU" dirty="0" smtClean="0"/>
              <a:t> проекта четко определена, хотя по мере реализации отдельные промежуточные цели могут уточняться.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Сроки и продолжительность</a:t>
            </a:r>
            <a:r>
              <a:rPr lang="ru-RU" dirty="0" smtClean="0"/>
              <a:t> четко определены заранее, за их соблюдением строго следят.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Бюджет</a:t>
            </a:r>
            <a:r>
              <a:rPr lang="ru-RU" dirty="0" smtClean="0"/>
              <a:t> заранее определен, расходы четко планируются.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Количество ресурсов</a:t>
            </a:r>
            <a:r>
              <a:rPr lang="ru-RU" dirty="0" smtClean="0"/>
              <a:t> ограничено производственными мощностями.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02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ru-RU" b="1" i="1" dirty="0" smtClean="0">
                <a:solidFill>
                  <a:schemeClr val="accent2"/>
                </a:solidFill>
              </a:rPr>
              <a:t>5.</a:t>
            </a:r>
            <a:r>
              <a:rPr lang="ru-RU" b="1" i="1" dirty="0" smtClean="0"/>
              <a:t> По составу, структуре</a:t>
            </a:r>
            <a:r>
              <a:rPr lang="ru-RU" dirty="0" smtClean="0"/>
              <a:t> </a:t>
            </a:r>
            <a:r>
              <a:rPr lang="ru-RU" b="1" i="1" dirty="0" smtClean="0"/>
              <a:t>и предметной области:</a:t>
            </a:r>
            <a:r>
              <a:rPr lang="ru-RU" dirty="0" smtClean="0"/>
              <a:t> </a:t>
            </a:r>
            <a:endParaRPr lang="ru-RU" b="1" dirty="0" smtClean="0"/>
          </a:p>
          <a:p>
            <a:pPr>
              <a:defRPr/>
            </a:pPr>
            <a:r>
              <a:rPr lang="ru-RU" b="1" dirty="0" err="1" smtClean="0"/>
              <a:t>Монопроект</a:t>
            </a:r>
            <a:r>
              <a:rPr lang="ru-RU" b="1" dirty="0" smtClean="0"/>
              <a:t> </a:t>
            </a:r>
            <a:r>
              <a:rPr lang="ru-RU" dirty="0" smtClean="0"/>
              <a:t>– отдельный проект различного типа.</a:t>
            </a:r>
            <a:endParaRPr lang="ru-RU" b="1" dirty="0" smtClean="0"/>
          </a:p>
          <a:p>
            <a:pPr>
              <a:defRPr/>
            </a:pPr>
            <a:r>
              <a:rPr lang="ru-RU" b="1" dirty="0" err="1" smtClean="0"/>
              <a:t>Мультипроект</a:t>
            </a:r>
            <a:r>
              <a:rPr lang="ru-RU" dirty="0" smtClean="0"/>
              <a:t> – комплексный проект, состоящий из нескольких </a:t>
            </a:r>
            <a:r>
              <a:rPr lang="ru-RU" dirty="0" err="1" smtClean="0"/>
              <a:t>монопроектов</a:t>
            </a:r>
            <a:r>
              <a:rPr lang="ru-RU" dirty="0" smtClean="0"/>
              <a:t>.</a:t>
            </a:r>
            <a:endParaRPr lang="ru-RU" b="1" dirty="0" smtClean="0"/>
          </a:p>
          <a:p>
            <a:pPr>
              <a:defRPr/>
            </a:pPr>
            <a:r>
              <a:rPr lang="ru-RU" b="1" dirty="0" err="1" smtClean="0"/>
              <a:t>Мегапроект</a:t>
            </a:r>
            <a:r>
              <a:rPr lang="ru-RU" dirty="0" smtClean="0"/>
              <a:t> – целевые программы развития регионов, отраслей, включает несколько моно- и </a:t>
            </a:r>
            <a:r>
              <a:rPr lang="ru-RU" dirty="0" err="1" smtClean="0"/>
              <a:t>мультипроектов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8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проектов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just">
              <a:buNone/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6.</a:t>
            </a:r>
            <a:r>
              <a:rPr lang="ru-RU" dirty="0" smtClean="0"/>
              <a:t> </a:t>
            </a:r>
            <a:r>
              <a:rPr lang="ru-RU" b="1" i="1" dirty="0" smtClean="0"/>
              <a:t>По степени сложности:</a:t>
            </a:r>
            <a:r>
              <a:rPr lang="ru-RU" dirty="0" smtClean="0"/>
              <a:t> </a:t>
            </a:r>
          </a:p>
          <a:p>
            <a:pPr algn="just">
              <a:defRPr/>
            </a:pPr>
            <a:r>
              <a:rPr lang="ru-RU" dirty="0" smtClean="0"/>
              <a:t>простые</a:t>
            </a:r>
            <a:r>
              <a:rPr lang="en-US" dirty="0" smtClean="0"/>
              <a:t>;</a:t>
            </a:r>
            <a:endParaRPr lang="ru-RU" dirty="0" smtClean="0"/>
          </a:p>
          <a:p>
            <a:pPr algn="just">
              <a:defRPr/>
            </a:pPr>
            <a:r>
              <a:rPr lang="ru-RU" dirty="0" smtClean="0"/>
              <a:t>сложные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pPr algn="just">
              <a:defRPr/>
            </a:pPr>
            <a:r>
              <a:rPr lang="ru-RU" dirty="0" smtClean="0"/>
              <a:t>очень сложные.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543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8979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 smtClean="0"/>
              <a:t>Классификация проектов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" y="1777917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  <a:defRPr/>
            </a:pPr>
            <a:r>
              <a:rPr lang="ru-RU" sz="6600" b="1" dirty="0" smtClean="0">
                <a:solidFill>
                  <a:schemeClr val="accent2"/>
                </a:solidFill>
              </a:rPr>
              <a:t>7. </a:t>
            </a:r>
            <a:r>
              <a:rPr lang="ru-RU" sz="6600" b="1" dirty="0" smtClean="0"/>
              <a:t> </a:t>
            </a:r>
            <a:r>
              <a:rPr lang="ru-RU" sz="6600" b="1" i="1" dirty="0"/>
              <a:t>По отношению к организации:</a:t>
            </a:r>
          </a:p>
          <a:p>
            <a:pPr lvl="0" algn="just">
              <a:defRPr/>
            </a:pPr>
            <a:r>
              <a:rPr lang="ru-RU" sz="6600" dirty="0">
                <a:cs typeface="Times New Roman" panose="02020603050405020304" pitchFamily="18" charset="0"/>
              </a:rPr>
              <a:t>внутренние – проекты развития и адаптации предприятия, включая реконструкцию и реинжиниринг. </a:t>
            </a:r>
            <a:r>
              <a:rPr lang="ru-RU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Они затратные и ориентированы на решение проблемы.</a:t>
            </a:r>
            <a:r>
              <a:rPr lang="ru-RU" sz="6600" dirty="0">
                <a:cs typeface="Times New Roman" panose="02020603050405020304" pitchFamily="18" charset="0"/>
              </a:rPr>
              <a:t>  </a:t>
            </a:r>
          </a:p>
          <a:p>
            <a:pPr lvl="0"/>
            <a:r>
              <a:rPr lang="ru-RU" sz="6600" b="1" dirty="0">
                <a:cs typeface="Times New Roman" panose="02020603050405020304" pitchFamily="18" charset="0"/>
              </a:rPr>
              <a:t>внешние</a:t>
            </a:r>
            <a:r>
              <a:rPr lang="ru-RU" sz="6600" dirty="0">
                <a:cs typeface="Times New Roman" panose="02020603050405020304" pitchFamily="18" charset="0"/>
              </a:rPr>
              <a:t> – контрактные (коммерческие, портфельные) проекты. Например: строительная компания заключила контракты на возведение нескольких объектов, которые функционально не связаны между собой. </a:t>
            </a:r>
            <a:r>
              <a:rPr lang="ru-RU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На них компания зарабатывает</a:t>
            </a:r>
            <a:r>
              <a:rPr lang="ru-RU" sz="6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endParaRPr lang="ru-RU" sz="66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6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8. </a:t>
            </a:r>
            <a:r>
              <a:rPr lang="ru-RU" sz="6600" b="1" dirty="0">
                <a:cs typeface="Times New Roman" panose="02020603050405020304" pitchFamily="18" charset="0"/>
              </a:rPr>
              <a:t>Проекты создания стоимости:</a:t>
            </a:r>
            <a:endParaRPr lang="ru-RU" sz="6600" dirty="0">
              <a:cs typeface="Times New Roman" panose="02020603050405020304" pitchFamily="18" charset="0"/>
            </a:endParaRPr>
          </a:p>
          <a:p>
            <a:pPr lvl="0"/>
            <a:r>
              <a:rPr lang="ru-RU" sz="6600" b="1" dirty="0">
                <a:cs typeface="Times New Roman" panose="02020603050405020304" pitchFamily="18" charset="0"/>
              </a:rPr>
              <a:t>органические проекты</a:t>
            </a:r>
            <a:r>
              <a:rPr lang="ru-RU" sz="6600" dirty="0">
                <a:cs typeface="Times New Roman" panose="02020603050405020304" pitchFamily="18" charset="0"/>
              </a:rPr>
              <a:t> – они осуществляется за счет внутреннего развития компании через капитальное строительство, включая строительство новых цехов, их реконструкцию или модернизацию оборудования. Фактически это </a:t>
            </a:r>
            <a:r>
              <a:rPr lang="ru-RU" sz="6600" b="1" dirty="0">
                <a:cs typeface="Times New Roman" panose="02020603050405020304" pitchFamily="18" charset="0"/>
              </a:rPr>
              <a:t>внутренние </a:t>
            </a:r>
            <a:r>
              <a:rPr lang="ru-RU" sz="6600" dirty="0">
                <a:cs typeface="Times New Roman" panose="02020603050405020304" pitchFamily="18" charset="0"/>
              </a:rPr>
              <a:t>проекты;</a:t>
            </a:r>
          </a:p>
          <a:p>
            <a:pPr lvl="0"/>
            <a:r>
              <a:rPr lang="ru-RU" sz="6600" b="1" dirty="0">
                <a:cs typeface="Times New Roman" panose="02020603050405020304" pitchFamily="18" charset="0"/>
              </a:rPr>
              <a:t>неорганические проекты</a:t>
            </a:r>
            <a:r>
              <a:rPr lang="ru-RU" sz="6600" dirty="0">
                <a:cs typeface="Times New Roman" panose="02020603050405020304" pitchFamily="18" charset="0"/>
              </a:rPr>
              <a:t> – они реализуются за счет внешнего роста, через сделки слияния и поглощения. </a:t>
            </a:r>
            <a:r>
              <a:rPr lang="ru-RU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Это ближе к финансовым </a:t>
            </a:r>
            <a:r>
              <a:rPr lang="ru-RU" sz="6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инвестициям в ИП. </a:t>
            </a:r>
            <a:endParaRPr lang="ru-RU" sz="6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6600" dirty="0">
                <a:cs typeface="Times New Roman" panose="02020603050405020304" pitchFamily="18" charset="0"/>
              </a:rPr>
              <a:t>сделка слияния:               </a:t>
            </a:r>
            <a:r>
              <a:rPr lang="ru-RU" sz="6600" b="1" dirty="0">
                <a:cs typeface="Times New Roman" panose="02020603050405020304" pitchFamily="18" charset="0"/>
              </a:rPr>
              <a:t>компании      А + В = С;</a:t>
            </a:r>
            <a:endParaRPr lang="ru-RU" sz="6600" dirty="0"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6600" dirty="0">
                <a:cs typeface="Times New Roman" panose="02020603050405020304" pitchFamily="18" charset="0"/>
              </a:rPr>
              <a:t>сделка поглощения:       компании         </a:t>
            </a:r>
            <a:r>
              <a:rPr lang="ru-RU" sz="6600" b="1" dirty="0">
                <a:cs typeface="Times New Roman" panose="02020603050405020304" pitchFamily="18" charset="0"/>
              </a:rPr>
              <a:t>А + В = А</a:t>
            </a:r>
            <a:r>
              <a:rPr lang="ru-RU" sz="6600" dirty="0">
                <a:cs typeface="Times New Roman" panose="02020603050405020304" pitchFamily="18" charset="0"/>
              </a:rPr>
              <a:t>  </a:t>
            </a:r>
          </a:p>
          <a:p>
            <a:pPr lvl="0"/>
            <a:endParaRPr lang="ru-RU" sz="66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defRPr/>
            </a:pPr>
            <a:endParaRPr lang="ru-RU" sz="6200" dirty="0">
              <a:latin typeface="+mj-lt"/>
            </a:endParaRPr>
          </a:p>
          <a:p>
            <a:pPr algn="just">
              <a:defRPr/>
            </a:pPr>
            <a:endParaRPr lang="ru-RU" dirty="0"/>
          </a:p>
          <a:p>
            <a:pPr algn="just">
              <a:buNone/>
              <a:defRPr/>
            </a:pP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921511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825</Words>
  <Application>Microsoft Office PowerPoint</Application>
  <PresentationFormat>Широкоэкранный</PresentationFormat>
  <Paragraphs>88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Тема Office</vt:lpstr>
      <vt:lpstr>Лекция № 6</vt:lpstr>
      <vt:lpstr>инвестиционный проект</vt:lpstr>
      <vt:lpstr>Классификация инвестиционных проектов</vt:lpstr>
      <vt:lpstr>Классификация проектов</vt:lpstr>
      <vt:lpstr>Классификация проектов</vt:lpstr>
      <vt:lpstr>Классификация проектов</vt:lpstr>
      <vt:lpstr>4а. Организационные проекты</vt:lpstr>
      <vt:lpstr>4б. Экономические проекты</vt:lpstr>
      <vt:lpstr>4в.  Социальные и экологические проекты</vt:lpstr>
      <vt:lpstr>4г.     Технические проекты</vt:lpstr>
      <vt:lpstr>Классификация проектов</vt:lpstr>
      <vt:lpstr>Классификация проектов</vt:lpstr>
      <vt:lpstr>Классификация проектов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 6</dc:title>
  <dc:creator>User</dc:creator>
  <cp:lastModifiedBy>User</cp:lastModifiedBy>
  <cp:revision>19</cp:revision>
  <dcterms:created xsi:type="dcterms:W3CDTF">2023-10-28T04:37:28Z</dcterms:created>
  <dcterms:modified xsi:type="dcterms:W3CDTF">2024-02-20T08:00:14Z</dcterms:modified>
</cp:coreProperties>
</file>